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8" r:id="rId3"/>
    <p:sldMasterId id="2147483680" r:id="rId4"/>
    <p:sldMasterId id="2147483682" r:id="rId5"/>
  </p:sldMasterIdLst>
  <p:notesMasterIdLst>
    <p:notesMasterId r:id="rId34"/>
  </p:notesMasterIdLst>
  <p:handoutMasterIdLst>
    <p:handoutMasterId r:id="rId35"/>
  </p:handoutMasterIdLst>
  <p:sldIdLst>
    <p:sldId id="258" r:id="rId6"/>
    <p:sldId id="260" r:id="rId7"/>
    <p:sldId id="314" r:id="rId8"/>
    <p:sldId id="312" r:id="rId9"/>
    <p:sldId id="313" r:id="rId10"/>
    <p:sldId id="300" r:id="rId11"/>
    <p:sldId id="262" r:id="rId12"/>
    <p:sldId id="301" r:id="rId13"/>
    <p:sldId id="315" r:id="rId14"/>
    <p:sldId id="263" r:id="rId15"/>
    <p:sldId id="264" r:id="rId16"/>
    <p:sldId id="265" r:id="rId17"/>
    <p:sldId id="303" r:id="rId18"/>
    <p:sldId id="304" r:id="rId19"/>
    <p:sldId id="305" r:id="rId20"/>
    <p:sldId id="316" r:id="rId21"/>
    <p:sldId id="302" r:id="rId22"/>
    <p:sldId id="306" r:id="rId23"/>
    <p:sldId id="268" r:id="rId24"/>
    <p:sldId id="269" r:id="rId25"/>
    <p:sldId id="267" r:id="rId26"/>
    <p:sldId id="298" r:id="rId27"/>
    <p:sldId id="270" r:id="rId28"/>
    <p:sldId id="307" r:id="rId29"/>
    <p:sldId id="308" r:id="rId30"/>
    <p:sldId id="309" r:id="rId31"/>
    <p:sldId id="259" r:id="rId32"/>
    <p:sldId id="311" r:id="rId33"/>
  </p:sldIdLst>
  <p:sldSz cx="20104100" cy="1130935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310" autoAdjust="0"/>
  </p:normalViewPr>
  <p:slideViewPr>
    <p:cSldViewPr>
      <p:cViewPr varScale="1">
        <p:scale>
          <a:sx n="43" d="100"/>
          <a:sy n="43" d="100"/>
        </p:scale>
        <p:origin x="102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44" cy="465865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31" y="0"/>
            <a:ext cx="2971944" cy="465865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r">
              <a:defRPr sz="600"/>
            </a:lvl1pPr>
          </a:lstStyle>
          <a:p>
            <a:fld id="{4717A5A0-B0E0-4954-86F8-E1FA5F6BBE92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537"/>
            <a:ext cx="2971944" cy="46586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31" y="8830537"/>
            <a:ext cx="2971944" cy="46586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r">
              <a:defRPr sz="600"/>
            </a:lvl1pPr>
          </a:lstStyle>
          <a:p>
            <a:fld id="{2E51DD71-647F-45DD-96AA-B0984BC61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44" cy="465865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31" y="0"/>
            <a:ext cx="2971944" cy="465865"/>
          </a:xfrm>
          <a:prstGeom prst="rect">
            <a:avLst/>
          </a:prstGeom>
        </p:spPr>
        <p:txBody>
          <a:bodyPr vert="horz" lIns="47018" tIns="23509" rIns="47018" bIns="23509" rtlCol="0"/>
          <a:lstStyle>
            <a:lvl1pPr algn="r">
              <a:defRPr sz="600"/>
            </a:lvl1pPr>
          </a:lstStyle>
          <a:p>
            <a:fld id="{4EB4E925-EB03-FB44-A04C-31390A899C3B}" type="datetimeFigureOut">
              <a:rPr lang="en-US" smtClean="0"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7018" tIns="23509" rIns="47018" bIns="235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584" y="4473338"/>
            <a:ext cx="5486833" cy="3661665"/>
          </a:xfrm>
          <a:prstGeom prst="rect">
            <a:avLst/>
          </a:prstGeom>
        </p:spPr>
        <p:txBody>
          <a:bodyPr vert="horz" lIns="47018" tIns="23509" rIns="47018" bIns="235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537"/>
            <a:ext cx="2971944" cy="46586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l">
              <a:defRPr sz="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31" y="8830537"/>
            <a:ext cx="2971944" cy="465864"/>
          </a:xfrm>
          <a:prstGeom prst="rect">
            <a:avLst/>
          </a:prstGeom>
        </p:spPr>
        <p:txBody>
          <a:bodyPr vert="horz" lIns="47018" tIns="23509" rIns="47018" bIns="23509" rtlCol="0" anchor="b"/>
          <a:lstStyle>
            <a:lvl1pPr algn="r">
              <a:defRPr sz="600"/>
            </a:lvl1pPr>
          </a:lstStyle>
          <a:p>
            <a:fld id="{AA05F5B4-8380-B046-948F-1E70D20537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9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scoring for 2017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4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scoring for 2017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Increased</a:t>
            </a:r>
            <a:r>
              <a:rPr lang="en-US" baseline="0" dirty="0" smtClean="0"/>
              <a:t> total points of this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1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2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tip: To clear nose between scents, participants can smell their unperfumed skin, such as their arm or crook of their elbow.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9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scoring for 2017 contest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5F5B4-8380-B046-948F-1E70D20537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2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3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338050" y="473075"/>
            <a:ext cx="7162800" cy="533400"/>
          </a:xfrm>
          <a:prstGeom prst="rect">
            <a:avLst/>
          </a:prstGeom>
        </p:spPr>
        <p:txBody>
          <a:bodyPr vert="horz"/>
          <a:lstStyle>
            <a:lvl1pPr algn="r"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4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rgbClr val="E72000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118351" y="7698991"/>
            <a:ext cx="5867400" cy="685800"/>
          </a:xfrm>
          <a:prstGeom prst="rect">
            <a:avLst/>
          </a:prstGeom>
        </p:spPr>
        <p:txBody>
          <a:bodyPr/>
          <a:lstStyle>
            <a:lvl1pPr algn="ctr">
              <a:defRPr sz="3600" b="0" i="0">
                <a:latin typeface="URW Grotesk T Light Condensed" charset="0"/>
                <a:ea typeface="URW Grotesk T Light Condensed" charset="0"/>
                <a:cs typeface="URW Grotesk T Light Condensed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8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339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6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7"/>
          <p:cNvSpPr>
            <a:spLocks noGrp="1"/>
          </p:cNvSpPr>
          <p:nvPr>
            <p:ph type="title" hasCustomPrompt="1"/>
          </p:nvPr>
        </p:nvSpPr>
        <p:spPr>
          <a:xfrm>
            <a:off x="3803651" y="3609563"/>
            <a:ext cx="12496800" cy="408942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ts val="14000"/>
              </a:lnSpc>
              <a:defRPr sz="14000" b="1" i="0">
                <a:solidFill>
                  <a:schemeClr val="bg1"/>
                </a:solidFill>
                <a:latin typeface="URW Grotesk T Bold Condensed" charset="0"/>
                <a:ea typeface="URW Grotesk T Bold Condensed" charset="0"/>
                <a:cs typeface="URW Grotesk T Bold Condense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10226675"/>
            <a:ext cx="8153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2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L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6"/>
          <p:cNvSpPr>
            <a:spLocks noGrp="1"/>
          </p:cNvSpPr>
          <p:nvPr>
            <p:ph type="title" hasCustomPrompt="1"/>
          </p:nvPr>
        </p:nvSpPr>
        <p:spPr>
          <a:xfrm>
            <a:off x="333375" y="496888"/>
            <a:ext cx="6518275" cy="509587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  <a:prstGeom prst="rect">
            <a:avLst/>
          </a:prstGeom>
        </p:spPr>
        <p:txBody>
          <a:bodyPr/>
          <a:lstStyle>
            <a:lvl1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1pPr>
            <a:lvl2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2pPr>
            <a:lvl3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3pPr>
            <a:lvl4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4pPr>
            <a:lvl5pPr>
              <a:defRPr sz="6000" b="0" i="0">
                <a:latin typeface="URW Grotesk Light" charset="0"/>
                <a:ea typeface="URW Grotesk Light" charset="0"/>
                <a:cs typeface="URW Grotesk Light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7537450" y="209564"/>
            <a:ext cx="5029200" cy="118745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LOCKUP (reversed / .PDF RGB version)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9500850" y="10482263"/>
            <a:ext cx="407988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2EC5C7E-BD6E-674A-84A5-3CE800E131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727450" y="9464675"/>
            <a:ext cx="125730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12947650" y="473075"/>
            <a:ext cx="6553200" cy="53340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3200">
                <a:solidFill>
                  <a:srgbClr val="FFFFFF"/>
                </a:solidFill>
                <a:latin typeface="URWGroteskConLig"/>
                <a:cs typeface="URWGroteskConLig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98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9482E-6 -4.50463E-6 L -1.59482E-6 -0.08083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-1.59482E-6 -4.50463E-6 L -1.59482E-6 -0.08083 " pathEditMode="relative" rAng="0" ptsTypes="AA">
                      <p:cBhvr>
                        <p:cTn dur="8000" fill="hold"/>
                        <p:tgtEl>
                          <p:spTgt spid="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4042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850" cy="113093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0128250" y="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0128250" y="5721350"/>
            <a:ext cx="9975850" cy="5578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3117850" y="11522075"/>
            <a:ext cx="13868400" cy="685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Add Caption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3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72E-6 -4.94592E-6 L 4.2072E-6 -0.1227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42" presetClass="path" presetSubtype="0" accel="50000" decel="50000" fill="hold" nodeType="afterEffect">
                  <p:stCondLst>
                    <p:cond delay="0"/>
                  </p:stCondLst>
                  <p:childTnLst>
                    <p:animMotion origin="layout" path="M 4.2072E-6 -4.94592E-6 L 4.2072E-6 -0.12277 " pathEditMode="relative" rAng="0" ptsTypes="AA">
                      <p:cBhvr>
                        <p:cTn dur="8000" fill="hold"/>
                        <p:tgtEl>
                          <p:spTgt spid="7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0" y="-6139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emf"/><Relationship Id="rId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7" name="Picture 6" descr="Nebraska_N_rev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9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  <p:pic>
        <p:nvPicPr>
          <p:cNvPr id="5" name="Picture 4" descr="Nebraska_N_rev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50" y="315513"/>
            <a:ext cx="1143000" cy="106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5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20104096" cy="11308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50" y="10531475"/>
            <a:ext cx="1244200" cy="4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7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is.usda.gov/wps/portal/fsis/topics/food-safety-education/get-answers/food-safety-fact-sheets" TargetMode="External"/><Relationship Id="rId2" Type="http://schemas.openxmlformats.org/officeDocument/2006/relationships/hyperlink" Target="http://www.nmffa.org/uploads/4/1/0/7/41075673/foodsafetysanitationpics2014.pp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consumeraffairs.com/food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@agedtoolbox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agedtoolbox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@agedtoolbox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agedtoolbox.co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da.gov/Food/GuidanceRegulation/GuidanceDocumentsRegulatoryInformation/LabelingNutrition/ucm2006828.htm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alec.unl.edu/agedcde/food-sci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ec.unl.edu/agedcde/food-scienc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ffa.com/FoodScience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https://quizlet.com/subject/cde-food-science/" TargetMode="External"/><Relationship Id="rId4" Type="http://schemas.openxmlformats.org/officeDocument/2006/relationships/hyperlink" Target="http://www.arkansasffa.org/docs/FFA_CDE_Workbook%20Updated%20Feb%2013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Science CDE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Winter 2017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Presented </a:t>
            </a:r>
            <a:r>
              <a:rPr lang="en-US" dirty="0"/>
              <a:t>by Food </a:t>
            </a:r>
            <a:r>
              <a:rPr lang="en-US" dirty="0" smtClean="0"/>
              <a:t>Science CDE Supervisors Sara Roberts, Food </a:t>
            </a:r>
            <a:r>
              <a:rPr lang="en-US" dirty="0"/>
              <a:t>Science &amp; Technology </a:t>
            </a:r>
            <a:r>
              <a:rPr lang="en-US" dirty="0" smtClean="0"/>
              <a:t>Department and Julie </a:t>
            </a:r>
            <a:r>
              <a:rPr lang="en-US" dirty="0"/>
              <a:t>Reiling</a:t>
            </a:r>
            <a:r>
              <a:rPr lang="en-US" dirty="0" smtClean="0"/>
              <a:t>, the </a:t>
            </a:r>
            <a:r>
              <a:rPr lang="en-US" dirty="0"/>
              <a:t>Food Processing </a:t>
            </a:r>
            <a:r>
              <a:rPr lang="en-US" dirty="0" smtClean="0"/>
              <a:t>Center, at the University of Nebraska-Lincoln.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FOOD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SAFETY &amp; QUALITY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4558091"/>
          </a:xfrm>
        </p:spPr>
        <p:txBody>
          <a:bodyPr/>
          <a:lstStyle/>
          <a:p>
            <a:r>
              <a:rPr lang="en-US" sz="5400" dirty="0" smtClean="0"/>
              <a:t> </a:t>
            </a:r>
            <a:r>
              <a:rPr lang="en-US" sz="4400" dirty="0" smtClean="0"/>
              <a:t>PowerPoint presentation containing </a:t>
            </a:r>
            <a:r>
              <a:rPr lang="en-US" sz="4400" dirty="0" smtClean="0"/>
              <a:t>5-7 </a:t>
            </a:r>
            <a:r>
              <a:rPr lang="en-US" sz="4400" dirty="0" smtClean="0"/>
              <a:t>situations</a:t>
            </a:r>
          </a:p>
          <a:p>
            <a:pPr lvl="1"/>
            <a:r>
              <a:rPr lang="en-US" sz="4400" dirty="0" smtClean="0"/>
              <a:t> Students determine </a:t>
            </a:r>
            <a:r>
              <a:rPr lang="en-US" sz="4400" u="sng" dirty="0" smtClean="0"/>
              <a:t>if</a:t>
            </a:r>
            <a:r>
              <a:rPr lang="en-US" sz="4400" dirty="0" smtClean="0"/>
              <a:t> picture contains a Food Safety violation </a:t>
            </a:r>
            <a:endParaRPr lang="en-US" sz="4400" dirty="0"/>
          </a:p>
          <a:p>
            <a:pPr lvl="1"/>
            <a:r>
              <a:rPr lang="en-US" sz="4400" dirty="0" smtClean="0"/>
              <a:t> Identify </a:t>
            </a:r>
            <a:r>
              <a:rPr lang="en-US" sz="4400" dirty="0" smtClean="0"/>
              <a:t>the problem from the numbered list provided (3 </a:t>
            </a:r>
            <a:r>
              <a:rPr lang="en-US" sz="4400" dirty="0" smtClean="0"/>
              <a:t>points deducted for incorrect identification)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Some pictures may not contain a food safety issue </a:t>
            </a:r>
          </a:p>
          <a:p>
            <a:pPr marL="457200" lvl="1" indent="0">
              <a:buNone/>
            </a:pPr>
            <a:r>
              <a:rPr lang="en-US" sz="4800" b="1" dirty="0" smtClean="0"/>
              <a:t>Practice </a:t>
            </a:r>
            <a:r>
              <a:rPr lang="en-US" sz="4800" b="1" dirty="0" smtClean="0"/>
              <a:t>Materials:</a:t>
            </a:r>
          </a:p>
          <a:p>
            <a:pPr lvl="1"/>
            <a:r>
              <a:rPr lang="en-US" sz="4000" u="sng" dirty="0" smtClean="0">
                <a:hlinkClick r:id="rId2"/>
              </a:rPr>
              <a:t>http</a:t>
            </a:r>
            <a:r>
              <a:rPr lang="en-US" sz="4000" u="sng" dirty="0">
                <a:hlinkClick r:id="rId2"/>
              </a:rPr>
              <a:t>://www.nmffa.org/uploads/4/1/0/7/41075673/foodsafetysanitationpics2014.ppt</a:t>
            </a:r>
            <a:endParaRPr lang="en-US" sz="4000" dirty="0"/>
          </a:p>
          <a:p>
            <a:pPr lvl="1"/>
            <a:r>
              <a:rPr lang="en-US" sz="4000" u="sng" dirty="0">
                <a:hlinkClick r:id="rId3"/>
              </a:rPr>
              <a:t>http://www.fsis.usda.gov/wps/portal/fsis/topics/food-safety-education/get-answers/food-safety-fact-sheets</a:t>
            </a:r>
            <a:endParaRPr lang="en-US" sz="4000" dirty="0" smtClean="0"/>
          </a:p>
          <a:p>
            <a:pPr lvl="1"/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064167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FOOD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SAFETY &amp; QUALITY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 smtClean="0"/>
              <a:t> </a:t>
            </a:r>
            <a:r>
              <a:rPr lang="en-US" sz="4400" dirty="0" smtClean="0"/>
              <a:t>Customer Inquiry </a:t>
            </a:r>
          </a:p>
          <a:p>
            <a:pPr lvl="1"/>
            <a:r>
              <a:rPr lang="en-US" sz="4400" dirty="0" smtClean="0"/>
              <a:t>Up to five consumer inquiries (consumer complaint letters)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Must decided if complaint is a </a:t>
            </a:r>
            <a:r>
              <a:rPr lang="en-US" sz="4400" dirty="0" smtClean="0">
                <a:solidFill>
                  <a:srgbClr val="C00000"/>
                </a:solidFill>
              </a:rPr>
              <a:t>food quality </a:t>
            </a:r>
            <a:r>
              <a:rPr lang="en-US" sz="4400" dirty="0" smtClean="0"/>
              <a:t>or </a:t>
            </a:r>
            <a:r>
              <a:rPr lang="en-US" sz="4400" dirty="0" smtClean="0">
                <a:solidFill>
                  <a:srgbClr val="C00000"/>
                </a:solidFill>
              </a:rPr>
              <a:t>food safety </a:t>
            </a:r>
            <a:r>
              <a:rPr lang="en-US" sz="4400" dirty="0" smtClean="0"/>
              <a:t>issue </a:t>
            </a:r>
            <a:endParaRPr lang="en-US" sz="4400" dirty="0" smtClean="0"/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If </a:t>
            </a:r>
            <a:r>
              <a:rPr lang="en-US" sz="4400" dirty="0"/>
              <a:t>food </a:t>
            </a:r>
            <a:r>
              <a:rPr lang="en-US" sz="4400" dirty="0">
                <a:solidFill>
                  <a:srgbClr val="C00000"/>
                </a:solidFill>
              </a:rPr>
              <a:t>quality issue</a:t>
            </a:r>
            <a:r>
              <a:rPr lang="en-US" sz="4400" dirty="0"/>
              <a:t>, then no additional information is </a:t>
            </a:r>
            <a:r>
              <a:rPr lang="en-US" sz="4400" dirty="0" smtClean="0"/>
              <a:t>needed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If </a:t>
            </a:r>
            <a:r>
              <a:rPr lang="en-US" sz="4400" dirty="0" smtClean="0"/>
              <a:t>food </a:t>
            </a:r>
            <a:r>
              <a:rPr lang="en-US" sz="4400" dirty="0" smtClean="0">
                <a:solidFill>
                  <a:srgbClr val="C00000"/>
                </a:solidFill>
              </a:rPr>
              <a:t>safety issue</a:t>
            </a:r>
            <a:r>
              <a:rPr lang="en-US" sz="4400" dirty="0" smtClean="0"/>
              <a:t>, then determine if problem is </a:t>
            </a:r>
            <a:r>
              <a:rPr lang="en-US" sz="4400" u="sng" dirty="0" smtClean="0"/>
              <a:t>biological, chemical or physical</a:t>
            </a:r>
            <a:r>
              <a:rPr lang="en-US" sz="4400" dirty="0" smtClean="0"/>
              <a:t> (3 </a:t>
            </a:r>
            <a:r>
              <a:rPr lang="en-US" sz="4400" dirty="0" smtClean="0"/>
              <a:t>points deducted for incorrect response on safety issue) </a:t>
            </a:r>
          </a:p>
          <a:p>
            <a:pPr marL="228600" lvl="1"/>
            <a:r>
              <a:rPr lang="en-US" sz="4400" dirty="0" smtClean="0"/>
              <a:t> </a:t>
            </a:r>
            <a:r>
              <a:rPr lang="en-US" sz="4400" b="1" dirty="0" smtClean="0"/>
              <a:t>Practice with these actual Consumer Complaint Letters: </a:t>
            </a:r>
            <a:r>
              <a:rPr lang="en-US" sz="4400" u="sng" dirty="0">
                <a:hlinkClick r:id="rId2"/>
              </a:rPr>
              <a:t>https://www.consumeraffairs.com/food</a:t>
            </a:r>
            <a:r>
              <a:rPr lang="en-US" sz="4400" u="sng" dirty="0" smtClean="0">
                <a:hlinkClick r:id="rId2"/>
              </a:rPr>
              <a:t>/</a:t>
            </a:r>
            <a:endParaRPr lang="en-US" sz="4400" dirty="0" smtClean="0"/>
          </a:p>
          <a:p>
            <a:pPr marL="457200" lvl="1" indent="0">
              <a:buNone/>
            </a:pPr>
            <a:endParaRPr lang="en-US" sz="4400" dirty="0" smtClean="0"/>
          </a:p>
          <a:p>
            <a:pPr lvl="1"/>
            <a:endParaRPr lang="en-US" sz="4400" dirty="0"/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70784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FOOD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SAFETY &amp; QUALITY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 smtClean="0"/>
              <a:t> </a:t>
            </a:r>
            <a:r>
              <a:rPr lang="en-US" sz="4400" dirty="0" smtClean="0"/>
              <a:t>Customer Inquiry – </a:t>
            </a:r>
            <a:r>
              <a:rPr lang="en-US" sz="4400" dirty="0" smtClean="0">
                <a:solidFill>
                  <a:srgbClr val="FF0000"/>
                </a:solidFill>
              </a:rPr>
              <a:t>Food Safety Issues</a:t>
            </a:r>
          </a:p>
          <a:p>
            <a:pPr lvl="1"/>
            <a:r>
              <a:rPr lang="en-US" sz="4400" dirty="0" smtClean="0"/>
              <a:t>Biological – pathogens (</a:t>
            </a:r>
            <a:r>
              <a:rPr lang="en-US" sz="4400" i="1" dirty="0" smtClean="0"/>
              <a:t>Listeria, E.coli, </a:t>
            </a:r>
            <a:r>
              <a:rPr lang="en-US" sz="4400" i="1" dirty="0"/>
              <a:t>S</a:t>
            </a:r>
            <a:r>
              <a:rPr lang="en-US" sz="4400" i="1" dirty="0" smtClean="0"/>
              <a:t>almonella</a:t>
            </a:r>
            <a:r>
              <a:rPr lang="en-US" sz="4400" dirty="0" smtClean="0"/>
              <a:t>, etc.)</a:t>
            </a:r>
          </a:p>
          <a:p>
            <a:pPr lvl="1"/>
            <a:r>
              <a:rPr lang="en-US" sz="4400" dirty="0" smtClean="0"/>
              <a:t>Physical – foreign materials (metal, wood, insects, etc.)</a:t>
            </a:r>
          </a:p>
          <a:p>
            <a:pPr lvl="1"/>
            <a:r>
              <a:rPr lang="en-US" sz="4400" dirty="0" smtClean="0"/>
              <a:t>Chemical – allergens, cleaning solutions 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lvl="1"/>
            <a:r>
              <a:rPr lang="en-US" sz="4400" dirty="0" smtClean="0"/>
              <a:t> Food </a:t>
            </a:r>
            <a:r>
              <a:rPr lang="en-US" sz="4400" dirty="0"/>
              <a:t>Safety slides + Customer Inquiry Letter @ 5 points each = 50 points for practicum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3559167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Evaluation Practicum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095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Sensory Evaluation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0" y="3375231"/>
            <a:ext cx="16840200" cy="6775244"/>
          </a:xfrm>
        </p:spPr>
        <p:txBody>
          <a:bodyPr/>
          <a:lstStyle/>
          <a:p>
            <a:r>
              <a:rPr lang="en-US" sz="4800" dirty="0" smtClean="0"/>
              <a:t> Worth 50 points total </a:t>
            </a:r>
          </a:p>
          <a:p>
            <a:pPr lvl="1"/>
            <a:r>
              <a:rPr lang="en-US" sz="4800" dirty="0"/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Triangle Test (20 points)</a:t>
            </a:r>
          </a:p>
          <a:p>
            <a:pPr lvl="2"/>
            <a:r>
              <a:rPr lang="en-US" sz="4400" dirty="0"/>
              <a:t> </a:t>
            </a:r>
            <a:r>
              <a:rPr lang="en-US" sz="4400" dirty="0" smtClean="0"/>
              <a:t>Identify which sample of the three is different</a:t>
            </a:r>
          </a:p>
          <a:p>
            <a:pPr lvl="2"/>
            <a:r>
              <a:rPr lang="en-US" sz="4400" dirty="0"/>
              <a:t> </a:t>
            </a:r>
            <a:r>
              <a:rPr lang="en-US" sz="4400" dirty="0" smtClean="0"/>
              <a:t>Two tests, 10 points each</a:t>
            </a:r>
          </a:p>
          <a:p>
            <a:pPr lvl="1"/>
            <a:r>
              <a:rPr lang="en-US" sz="4800" dirty="0"/>
              <a:t> </a:t>
            </a:r>
            <a:r>
              <a:rPr lang="en-US" sz="4800" dirty="0" smtClean="0">
                <a:solidFill>
                  <a:srgbClr val="C00000"/>
                </a:solidFill>
              </a:rPr>
              <a:t>Aromas (30 points)</a:t>
            </a:r>
          </a:p>
          <a:p>
            <a:pPr lvl="2"/>
            <a:r>
              <a:rPr lang="en-US" sz="4800" dirty="0"/>
              <a:t> </a:t>
            </a:r>
            <a:r>
              <a:rPr lang="en-US" sz="4400" dirty="0" smtClean="0"/>
              <a:t>Identify 6 aromas, each worth </a:t>
            </a:r>
            <a:r>
              <a:rPr lang="en-US" sz="4400" dirty="0"/>
              <a:t>5 </a:t>
            </a:r>
            <a:r>
              <a:rPr lang="en-US" sz="4400" dirty="0" smtClean="0"/>
              <a:t>points</a:t>
            </a:r>
          </a:p>
          <a:p>
            <a:pPr lvl="2"/>
            <a:r>
              <a:rPr lang="en-US" sz="4400" dirty="0" smtClean="0"/>
              <a:t> Participants will have list of aromas during practicum</a:t>
            </a:r>
          </a:p>
          <a:p>
            <a:pPr lvl="2"/>
            <a:r>
              <a:rPr lang="en-US" sz="4400" dirty="0" smtClean="0"/>
              <a:t> 3 points </a:t>
            </a:r>
            <a:r>
              <a:rPr lang="en-US" sz="4400" u="sng" dirty="0" smtClean="0"/>
              <a:t>may</a:t>
            </a:r>
            <a:r>
              <a:rPr lang="en-US" sz="4400" dirty="0" smtClean="0"/>
              <a:t> be given if wrong answer but similar (i.e., lemon instead of lime or wintergreen instead of peppermint)</a:t>
            </a:r>
            <a:endParaRPr lang="en-US" sz="4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487896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Sensory Evaluation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0" y="3375231"/>
            <a:ext cx="16840200" cy="7384844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 Aromas </a:t>
            </a:r>
          </a:p>
          <a:p>
            <a:pPr lvl="1"/>
            <a:r>
              <a:rPr lang="en-US" sz="4400" dirty="0" smtClean="0"/>
              <a:t> Aromas </a:t>
            </a:r>
            <a:r>
              <a:rPr lang="en-US" sz="4400" dirty="0"/>
              <a:t>updated for 2017 contest</a:t>
            </a:r>
            <a:endParaRPr lang="en-US" sz="4400" dirty="0" smtClean="0"/>
          </a:p>
          <a:p>
            <a:pPr lvl="2"/>
            <a:r>
              <a:rPr lang="en-US" sz="4400" dirty="0"/>
              <a:t> </a:t>
            </a:r>
            <a:r>
              <a:rPr lang="en-US" sz="4400" dirty="0" smtClean="0"/>
              <a:t>Added: Watermelon, Peach, Apple, Coffee and Sage</a:t>
            </a:r>
          </a:p>
          <a:p>
            <a:pPr lvl="2"/>
            <a:r>
              <a:rPr lang="en-US" sz="4400" dirty="0" smtClean="0"/>
              <a:t> Removed: Almond, Lilac, Pine, Menthol </a:t>
            </a:r>
            <a:endParaRPr lang="en-US" sz="4400" dirty="0"/>
          </a:p>
          <a:p>
            <a:pPr lvl="2"/>
            <a:r>
              <a:rPr lang="en-US" sz="4400" dirty="0" smtClean="0"/>
              <a:t> Complete list of aromas available online in contest </a:t>
            </a:r>
            <a:r>
              <a:rPr lang="en-US" sz="4400" dirty="0" smtClean="0"/>
              <a:t>rules</a:t>
            </a:r>
          </a:p>
          <a:p>
            <a:pPr lvl="2"/>
            <a:r>
              <a:rPr lang="en-US" sz="4400" dirty="0"/>
              <a:t> </a:t>
            </a:r>
            <a:r>
              <a:rPr lang="en-US" sz="4400" dirty="0" smtClean="0"/>
              <a:t>Students will have the list of possible aromas provided to them during the contest</a:t>
            </a:r>
            <a:endParaRPr lang="en-US" sz="4400" dirty="0" smtClean="0"/>
          </a:p>
          <a:p>
            <a:pPr lvl="2"/>
            <a:r>
              <a:rPr lang="en-US" sz="4400" dirty="0"/>
              <a:t> </a:t>
            </a:r>
            <a:r>
              <a:rPr lang="en-US" sz="4400" dirty="0" smtClean="0"/>
              <a:t>Practice tip: Purchase flavor </a:t>
            </a:r>
            <a:r>
              <a:rPr lang="en-US" sz="4400" dirty="0" smtClean="0"/>
              <a:t>extracts and dried herbs </a:t>
            </a:r>
            <a:r>
              <a:rPr lang="en-US" sz="4400" dirty="0" smtClean="0"/>
              <a:t>from grocery </a:t>
            </a:r>
            <a:r>
              <a:rPr lang="en-US" sz="4400" dirty="0" smtClean="0"/>
              <a:t>or </a:t>
            </a:r>
            <a:r>
              <a:rPr lang="en-US" sz="4400" dirty="0" smtClean="0"/>
              <a:t>craft store to use for </a:t>
            </a:r>
            <a:r>
              <a:rPr lang="en-US" sz="4400" dirty="0" smtClean="0"/>
              <a:t>practice</a:t>
            </a:r>
            <a:r>
              <a:rPr lang="en-US" sz="4400" dirty="0" smtClean="0"/>
              <a:t>. </a:t>
            </a:r>
            <a:endParaRPr lang="en-US" sz="4400" dirty="0"/>
          </a:p>
          <a:p>
            <a:pPr lvl="2"/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AgEd</a:t>
            </a:r>
            <a:r>
              <a:rPr lang="en-US" sz="4400" dirty="0" smtClean="0">
                <a:solidFill>
                  <a:srgbClr val="C00000"/>
                </a:solidFill>
              </a:rPr>
              <a:t> Toolbox </a:t>
            </a:r>
            <a:r>
              <a:rPr lang="en-US" sz="4400" dirty="0" smtClean="0"/>
              <a:t>makes full aroma kits for this contest at $150 each.</a:t>
            </a:r>
            <a:r>
              <a:rPr lang="en-US" sz="4400" dirty="0"/>
              <a:t> </a:t>
            </a:r>
            <a:r>
              <a:rPr lang="en-US" sz="4400" dirty="0" smtClean="0"/>
              <a:t>Contact Julie Milligan at </a:t>
            </a:r>
            <a:r>
              <a:rPr lang="en-US" sz="4400" dirty="0" smtClean="0">
                <a:hlinkClick r:id="rId3"/>
              </a:rPr>
              <a:t>Julie@agedtoolbox.com</a:t>
            </a:r>
            <a:r>
              <a:rPr lang="en-US" sz="4400" dirty="0" smtClean="0"/>
              <a:t> </a:t>
            </a:r>
            <a:r>
              <a:rPr lang="en-US" sz="4400" dirty="0"/>
              <a:t>or </a:t>
            </a:r>
            <a:r>
              <a:rPr lang="en-US" sz="4400" dirty="0">
                <a:hlinkClick r:id="rId4"/>
              </a:rPr>
              <a:t>http://agedtoolbox.com</a:t>
            </a:r>
            <a:r>
              <a:rPr lang="en-US" sz="4400" dirty="0" smtClean="0">
                <a:hlinkClick r:id="rId4"/>
              </a:rPr>
              <a:t>/</a:t>
            </a:r>
            <a:r>
              <a:rPr lang="en-US" sz="4400" dirty="0" smtClean="0"/>
              <a:t>.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35066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Sensory Evaluation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0" y="3375231"/>
            <a:ext cx="16840200" cy="7384844"/>
          </a:xfrm>
        </p:spPr>
        <p:txBody>
          <a:bodyPr/>
          <a:lstStyle/>
          <a:p>
            <a:r>
              <a:rPr lang="en-US" sz="4800" dirty="0" smtClean="0">
                <a:solidFill>
                  <a:srgbClr val="C00000"/>
                </a:solidFill>
              </a:rPr>
              <a:t> Aromas </a:t>
            </a:r>
          </a:p>
          <a:p>
            <a:pPr lvl="1"/>
            <a:r>
              <a:rPr lang="en-US" sz="4400" dirty="0" smtClean="0"/>
              <a:t>Practice tips:</a:t>
            </a:r>
          </a:p>
          <a:p>
            <a:pPr lvl="1"/>
            <a:r>
              <a:rPr lang="en-US" sz="4400" dirty="0" smtClean="0"/>
              <a:t> </a:t>
            </a:r>
            <a:r>
              <a:rPr lang="en-US" sz="4400" dirty="0" smtClean="0"/>
              <a:t>Purchase flavor </a:t>
            </a:r>
            <a:r>
              <a:rPr lang="en-US" sz="4400" dirty="0" smtClean="0"/>
              <a:t>extracts and dried herbs </a:t>
            </a:r>
            <a:r>
              <a:rPr lang="en-US" sz="4400" dirty="0" smtClean="0"/>
              <a:t>from grocery </a:t>
            </a:r>
            <a:r>
              <a:rPr lang="en-US" sz="4400" dirty="0" smtClean="0"/>
              <a:t>or </a:t>
            </a:r>
            <a:r>
              <a:rPr lang="en-US" sz="4400" dirty="0" smtClean="0"/>
              <a:t>craft store to use for </a:t>
            </a:r>
            <a:r>
              <a:rPr lang="en-US" sz="4400" dirty="0" smtClean="0"/>
              <a:t>practice</a:t>
            </a:r>
            <a:r>
              <a:rPr lang="en-US" sz="4400" dirty="0" smtClean="0"/>
              <a:t>. </a:t>
            </a:r>
            <a:endParaRPr lang="en-US" sz="4400" dirty="0"/>
          </a:p>
          <a:p>
            <a:pPr lvl="2"/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rgbClr val="C00000"/>
                </a:solidFill>
              </a:rPr>
              <a:t>AgEd</a:t>
            </a:r>
            <a:r>
              <a:rPr lang="en-US" sz="4400" dirty="0" smtClean="0">
                <a:solidFill>
                  <a:srgbClr val="C00000"/>
                </a:solidFill>
              </a:rPr>
              <a:t> Toolbox </a:t>
            </a:r>
            <a:r>
              <a:rPr lang="en-US" sz="4400" dirty="0" smtClean="0"/>
              <a:t>makes full aroma kits for this contest at $150 each.</a:t>
            </a:r>
            <a:r>
              <a:rPr lang="en-US" sz="4400" dirty="0"/>
              <a:t> </a:t>
            </a:r>
            <a:r>
              <a:rPr lang="en-US" sz="4400" dirty="0" smtClean="0"/>
              <a:t>Contact Julie Milligan at </a:t>
            </a:r>
            <a:r>
              <a:rPr lang="en-US" sz="4400" dirty="0" smtClean="0">
                <a:hlinkClick r:id="rId3"/>
              </a:rPr>
              <a:t>Julie@agedtoolbox.com</a:t>
            </a:r>
            <a:r>
              <a:rPr lang="en-US" sz="4400" dirty="0" smtClean="0"/>
              <a:t> </a:t>
            </a:r>
            <a:r>
              <a:rPr lang="en-US" sz="4400" dirty="0"/>
              <a:t>or </a:t>
            </a:r>
            <a:r>
              <a:rPr lang="en-US" sz="4400" dirty="0">
                <a:hlinkClick r:id="rId4"/>
              </a:rPr>
              <a:t>http://agedtoolbox.com</a:t>
            </a:r>
            <a:r>
              <a:rPr lang="en-US" sz="4400" dirty="0" smtClean="0">
                <a:hlinkClick r:id="rId4"/>
              </a:rPr>
              <a:t>/</a:t>
            </a:r>
            <a:r>
              <a:rPr lang="en-US" sz="4400" dirty="0" smtClean="0"/>
              <a:t>. </a:t>
            </a:r>
            <a:endParaRPr lang="en-US" sz="4400" dirty="0"/>
          </a:p>
          <a:p>
            <a:pPr marL="847725" lvl="2"/>
            <a:r>
              <a:rPr lang="en-US" sz="4400" dirty="0"/>
              <a:t> </a:t>
            </a:r>
            <a:r>
              <a:rPr lang="en-US" sz="4400" dirty="0" smtClean="0"/>
              <a:t>To clear nose between scents, participants can smell their unperfumed skin, such as their arm or crook of their elbow. </a:t>
            </a:r>
            <a:endParaRPr lang="en-US" sz="4400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10069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Product Development Competition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8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7432338" cy="1023645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Reminder – Participants Must Bring Their Own: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Two sharpened No. 2 pencils</a:t>
            </a:r>
          </a:p>
          <a:p>
            <a:r>
              <a:rPr lang="en-US" dirty="0" smtClean="0"/>
              <a:t> Non-programmable calculator</a:t>
            </a:r>
          </a:p>
          <a:p>
            <a:r>
              <a:rPr lang="en-US" dirty="0" smtClean="0"/>
              <a:t> Colored pencils recommended</a:t>
            </a:r>
          </a:p>
          <a:p>
            <a:r>
              <a:rPr lang="en-US" dirty="0"/>
              <a:t> </a:t>
            </a:r>
            <a:r>
              <a:rPr lang="en-US" dirty="0" smtClean="0"/>
              <a:t>No electronic media allowed including, but not limited to cell phones and cameras</a:t>
            </a:r>
          </a:p>
          <a:p>
            <a:pPr lvl="1"/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  <p:sp>
        <p:nvSpPr>
          <p:cNvPr id="4" name="TextBox 3"/>
          <p:cNvSpPr txBox="1"/>
          <p:nvPr/>
        </p:nvSpPr>
        <p:spPr>
          <a:xfrm>
            <a:off x="1601787" y="8541468"/>
            <a:ext cx="1675606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items are essential for this portion of the contest!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3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TEAM PRODUCT DEVELOPMENT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/>
              <a:t> </a:t>
            </a:r>
            <a:r>
              <a:rPr lang="en-US" sz="5400" dirty="0" smtClean="0"/>
              <a:t>You will receive a scenario which contains the following information:</a:t>
            </a:r>
          </a:p>
          <a:p>
            <a:pPr lvl="1"/>
            <a:r>
              <a:rPr lang="en-US" sz="4400" dirty="0" smtClean="0"/>
              <a:t>The need to redesign or create new product for particular market segment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Select ingredients from given list for new product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Nutritionals based on 100 grams</a:t>
            </a:r>
          </a:p>
          <a:p>
            <a:pPr lvl="1"/>
            <a:r>
              <a:rPr lang="en-US" sz="4400" dirty="0"/>
              <a:t> </a:t>
            </a:r>
            <a:r>
              <a:rPr lang="en-US" sz="4400" dirty="0" smtClean="0"/>
              <a:t>Worksheets provided to make nutritional calculations</a:t>
            </a:r>
          </a:p>
          <a:p>
            <a:pPr marL="342900" lvl="1" indent="-342900"/>
            <a:r>
              <a:rPr lang="en-US" dirty="0" smtClean="0"/>
              <a:t> 60 </a:t>
            </a:r>
            <a:r>
              <a:rPr lang="en-US" dirty="0"/>
              <a:t>minutes to complete, 400 points</a:t>
            </a:r>
            <a:endParaRPr lang="en-US" sz="4800" dirty="0"/>
          </a:p>
          <a:p>
            <a:pPr marL="457200" lvl="1" indent="0">
              <a:buNone/>
            </a:pPr>
            <a:endParaRPr lang="en-US" sz="4400" dirty="0" smtClean="0"/>
          </a:p>
          <a:p>
            <a:pPr lvl="1"/>
            <a:endParaRPr lang="en-US" sz="4400" dirty="0" smtClean="0"/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192373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Food Science Contest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1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TEAM PRODUCT DEVELOPMENT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/>
              <a:t> </a:t>
            </a:r>
            <a:r>
              <a:rPr lang="en-US" sz="4800" dirty="0" smtClean="0"/>
              <a:t>Possible Products and Categories</a:t>
            </a:r>
            <a:r>
              <a:rPr lang="en-US" sz="5400" dirty="0" smtClean="0"/>
              <a:t>:</a:t>
            </a:r>
          </a:p>
          <a:p>
            <a:pPr lvl="1"/>
            <a:endParaRPr lang="en-US" sz="4400" dirty="0" smtClean="0"/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18856"/>
              </p:ext>
            </p:extLst>
          </p:nvPr>
        </p:nvGraphicFramePr>
        <p:xfrm>
          <a:off x="2508250" y="4283072"/>
          <a:ext cx="12573000" cy="5897774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  <a:gridCol w="4191000"/>
              </a:tblGrid>
              <a:tr h="1417214">
                <a:tc gridSpan="3">
                  <a:txBody>
                    <a:bodyPr/>
                    <a:lstStyle/>
                    <a:p>
                      <a:pPr algn="l"/>
                      <a:r>
                        <a:rPr lang="en-US" sz="2400" b="0" i="0" cap="all" dirty="0" smtClean="0">
                          <a:solidFill>
                            <a:schemeClr val="tx1"/>
                          </a:solidFill>
                          <a:effectLst/>
                          <a:latin typeface="Gotham SSm A"/>
                        </a:rPr>
                        <a:t>5. PRODUCT DEVELOPMENT SCENARIOS WILL DESCRIBE A CATEGORY, PLATFORM AND MARKET. THESE MAY INCLUDE BUT ARE NOT LIMITED TO THE FOLLOWING CATEGORIES, PLATFORMS AND MARKETS LISTED BELOW.</a:t>
                      </a:r>
                      <a:endParaRPr lang="en-US" sz="2400" b="0" i="0" cap="all" dirty="0">
                        <a:solidFill>
                          <a:schemeClr val="tx1"/>
                        </a:solidFill>
                        <a:effectLst/>
                        <a:latin typeface="Gotham SSm 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6311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Categories</a:t>
                      </a:r>
                      <a:endParaRPr lang="en-US" sz="2400" b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effectLst/>
                        </a:rPr>
                        <a:t>Platform</a:t>
                      </a:r>
                      <a:endParaRPr lang="en-US" sz="2400" b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effectLst/>
                        </a:rPr>
                        <a:t>Market (domestic and international)</a:t>
                      </a:r>
                      <a:endParaRPr lang="en-US" sz="2400" b="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Cereal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Frozen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Retail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Snacks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Refrigerated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Wholesale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Meals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Shelf-stable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Food service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Side dishes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Convenience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</a:rPr>
                        <a:t>Convenience store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Beverages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Ready to eat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Supplements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Heat and serve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DFA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Condiments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F9"/>
                    </a:solidFill>
                  </a:tcPr>
                </a:tc>
              </a:tr>
              <a:tr h="441834"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Desserts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DF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>
                          <a:effectLst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F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EF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21187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TEAM PRODUCT DEVELOPMENT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7650" y="3375231"/>
            <a:ext cx="16840200" cy="6775244"/>
          </a:xfrm>
        </p:spPr>
        <p:txBody>
          <a:bodyPr/>
          <a:lstStyle/>
          <a:p>
            <a:r>
              <a:rPr lang="en-US" sz="5400" dirty="0"/>
              <a:t> </a:t>
            </a:r>
            <a:r>
              <a:rPr lang="en-US" sz="5400" dirty="0" smtClean="0"/>
              <a:t>The Team will:</a:t>
            </a:r>
          </a:p>
          <a:p>
            <a:pPr lvl="1"/>
            <a:r>
              <a:rPr lang="en-US" sz="4400" dirty="0" smtClean="0"/>
              <a:t>Make an ingredient statement</a:t>
            </a:r>
          </a:p>
          <a:p>
            <a:pPr lvl="1"/>
            <a:r>
              <a:rPr lang="en-US" sz="4400" dirty="0" smtClean="0"/>
              <a:t>Correctly calculate the Nutrition Facts Panel (NFP)</a:t>
            </a:r>
          </a:p>
          <a:p>
            <a:pPr lvl="1"/>
            <a:r>
              <a:rPr lang="en-US" sz="4400" dirty="0" smtClean="0"/>
              <a:t>Properly place elements of Information Panel (IF)</a:t>
            </a:r>
          </a:p>
          <a:p>
            <a:pPr lvl="1"/>
            <a:r>
              <a:rPr lang="en-US" sz="4400" dirty="0"/>
              <a:t>Draw a Principle Display Panel (PDP) with package design and labeling </a:t>
            </a:r>
          </a:p>
          <a:p>
            <a:pPr lvl="1"/>
            <a:r>
              <a:rPr lang="en-US" sz="4400" dirty="0" smtClean="0"/>
              <a:t>Correctly answer essay questions</a:t>
            </a:r>
          </a:p>
          <a:p>
            <a:pPr marL="457200" lvl="1" indent="0"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Use </a:t>
            </a:r>
            <a:r>
              <a:rPr lang="en-US" sz="5400" dirty="0">
                <a:solidFill>
                  <a:srgbClr val="C00000"/>
                </a:solidFill>
              </a:rPr>
              <a:t>this website for teaching: </a:t>
            </a:r>
            <a:r>
              <a:rPr lang="en-US" sz="4400" dirty="0">
                <a:solidFill>
                  <a:schemeClr val="accent5"/>
                </a:solidFill>
                <a:hlinkClick r:id="rId2"/>
              </a:rPr>
              <a:t>http://www.fda.gov/Food/GuidanceRegulation/GuidanceDocumentsRegulatoryInformation/LabelingNutrition/ucm2006828.htm</a:t>
            </a:r>
            <a:r>
              <a:rPr lang="en-US" sz="4400" dirty="0">
                <a:solidFill>
                  <a:schemeClr val="accent5"/>
                </a:solidFill>
              </a:rPr>
              <a:t> </a:t>
            </a:r>
            <a:endParaRPr lang="en-US" sz="5400" dirty="0"/>
          </a:p>
          <a:p>
            <a:pPr lvl="1"/>
            <a:endParaRPr lang="en-US" sz="4400" dirty="0" smtClean="0"/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816208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TEAM PRODUCT DEVELOPMENT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71562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Essay Questions:</a:t>
            </a:r>
          </a:p>
          <a:p>
            <a:r>
              <a:rPr lang="en-US" dirty="0"/>
              <a:t> </a:t>
            </a:r>
            <a:r>
              <a:rPr lang="en-US" sz="5400" dirty="0" smtClean="0"/>
              <a:t>Questions will vary each year</a:t>
            </a:r>
          </a:p>
          <a:p>
            <a:r>
              <a:rPr lang="en-US" sz="5400" dirty="0"/>
              <a:t> </a:t>
            </a:r>
            <a:r>
              <a:rPr lang="en-US" sz="4800" dirty="0" smtClean="0"/>
              <a:t>Generally topics include:</a:t>
            </a:r>
          </a:p>
          <a:p>
            <a:pPr lvl="1"/>
            <a:r>
              <a:rPr lang="en-US" sz="4800" dirty="0"/>
              <a:t> </a:t>
            </a:r>
            <a:r>
              <a:rPr lang="en-US" sz="4800" dirty="0" smtClean="0"/>
              <a:t>Formulation (i.e., how did you decide?)</a:t>
            </a:r>
          </a:p>
          <a:p>
            <a:pPr lvl="1"/>
            <a:r>
              <a:rPr lang="en-US" sz="4800" dirty="0"/>
              <a:t> </a:t>
            </a:r>
            <a:r>
              <a:rPr lang="en-US" sz="4800" dirty="0" smtClean="0"/>
              <a:t>Food Allergens</a:t>
            </a:r>
          </a:p>
          <a:p>
            <a:pPr lvl="1"/>
            <a:r>
              <a:rPr lang="en-US" sz="4800" dirty="0" smtClean="0"/>
              <a:t> Food Safety </a:t>
            </a:r>
          </a:p>
          <a:p>
            <a:pPr lvl="1"/>
            <a:r>
              <a:rPr lang="en-US" sz="4800" dirty="0"/>
              <a:t> </a:t>
            </a:r>
            <a:r>
              <a:rPr lang="en-US" sz="4800" dirty="0" smtClean="0"/>
              <a:t>Current Food Trends</a:t>
            </a:r>
            <a:endParaRPr lang="en-US" sz="4800" dirty="0"/>
          </a:p>
          <a:p>
            <a:pPr marL="457200" lvl="1" indent="0">
              <a:buNone/>
            </a:pPr>
            <a:r>
              <a:rPr lang="en-US" sz="4800" i="1" dirty="0" smtClean="0"/>
              <a:t>Questions should not be difficult if students study for Food Safety test and Food Science Exam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45436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TEAM PRODUCT DEVELOPMENT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 smtClean="0"/>
              <a:t>Helpful Tips:</a:t>
            </a:r>
          </a:p>
          <a:p>
            <a:pPr lvl="1"/>
            <a:r>
              <a:rPr lang="en-US" sz="5400" dirty="0"/>
              <a:t> </a:t>
            </a:r>
            <a:r>
              <a:rPr lang="en-US" sz="5400" dirty="0" smtClean="0"/>
              <a:t>Divide </a:t>
            </a:r>
            <a:r>
              <a:rPr lang="en-US" sz="5400" dirty="0"/>
              <a:t>up roles among team </a:t>
            </a:r>
            <a:r>
              <a:rPr lang="en-US" sz="5400" dirty="0" smtClean="0"/>
              <a:t>members</a:t>
            </a:r>
          </a:p>
          <a:p>
            <a:pPr lvl="2"/>
            <a:r>
              <a:rPr lang="en-US" sz="4800" dirty="0"/>
              <a:t>Break apart worksheets to have each team member work on pre-determined </a:t>
            </a:r>
            <a:r>
              <a:rPr lang="en-US" sz="4800" dirty="0" smtClean="0"/>
              <a:t>section</a:t>
            </a:r>
          </a:p>
          <a:p>
            <a:pPr lvl="1"/>
            <a:r>
              <a:rPr lang="en-US" sz="5400" dirty="0"/>
              <a:t> </a:t>
            </a:r>
            <a:r>
              <a:rPr lang="en-US" sz="5400" dirty="0" smtClean="0"/>
              <a:t>Keep ingredients and formulations simple</a:t>
            </a:r>
          </a:p>
          <a:p>
            <a:pPr lvl="2"/>
            <a:r>
              <a:rPr lang="en-US" sz="4800" dirty="0" smtClean="0"/>
              <a:t>Use as few ingredients as necessary</a:t>
            </a:r>
          </a:p>
          <a:p>
            <a:pPr lvl="2"/>
            <a:r>
              <a:rPr lang="en-US" sz="4800" dirty="0" smtClean="0"/>
              <a:t>Use easy numbers in formulas (i.e., 5 ingredients at 10%, 10%, 10%, 25%, and 25%)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1980685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378075"/>
            <a:ext cx="9372600" cy="509587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Overview of the CDE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Individual Activities – (250 points/Individual)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Objective Test (150 points)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Food Safety Practicum (50 points)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Sensory Evaluation Practicum (50 points)</a:t>
            </a:r>
          </a:p>
          <a:p>
            <a:pPr marL="2514600" lvl="3" indent="-1143000">
              <a:buAutoNum type="alphaLcPeriod"/>
            </a:pPr>
            <a:r>
              <a:rPr lang="en-US" sz="5400" dirty="0" smtClean="0"/>
              <a:t>Triangle Test (20 Points)</a:t>
            </a:r>
          </a:p>
          <a:p>
            <a:pPr marL="2514600" lvl="3" indent="-1143000">
              <a:buAutoNum type="alphaLcPeriod"/>
            </a:pPr>
            <a:r>
              <a:rPr lang="en-US" sz="5400" dirty="0" smtClean="0"/>
              <a:t>Aromas (30 points)</a:t>
            </a:r>
          </a:p>
          <a:p>
            <a:pPr marL="228600" lvl="1"/>
            <a:r>
              <a:rPr lang="en-US" sz="5400" dirty="0"/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Team Activities – (400 Points)</a:t>
            </a:r>
          </a:p>
          <a:p>
            <a:pPr lvl="1"/>
            <a:r>
              <a:rPr lang="en-US" sz="5400" dirty="0"/>
              <a:t> </a:t>
            </a:r>
            <a:r>
              <a:rPr lang="en-US" sz="5400" dirty="0" smtClean="0"/>
              <a:t>Product Development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38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063875"/>
            <a:ext cx="13452475" cy="509587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Participants Must Bring Their Own: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08250" y="4359275"/>
            <a:ext cx="16078200" cy="4558091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 Two sharpened No. 2 pencils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 Non-programmable calculator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 smtClean="0"/>
              <a:t> Colored pencils recommended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 electronic media allowed including, but not limited to cell phones and cameras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3849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7026275"/>
            <a:ext cx="17889538" cy="1023645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Official Rules Available Online: </a:t>
            </a:r>
            <a:r>
              <a:rPr lang="en-US" sz="5400" dirty="0" smtClean="0">
                <a:solidFill>
                  <a:srgbClr val="C00000"/>
                </a:solidFill>
                <a:hlinkClick r:id="rId3"/>
              </a:rPr>
              <a:t>http</a:t>
            </a:r>
            <a:r>
              <a:rPr lang="en-US" sz="5400" dirty="0">
                <a:solidFill>
                  <a:srgbClr val="C00000"/>
                </a:solidFill>
                <a:hlinkClick r:id="rId3"/>
              </a:rPr>
              <a:t>://</a:t>
            </a:r>
            <a:r>
              <a:rPr lang="en-US" sz="5400" dirty="0" smtClean="0">
                <a:solidFill>
                  <a:srgbClr val="C00000"/>
                </a:solidFill>
                <a:hlinkClick r:id="rId3"/>
              </a:rPr>
              <a:t>alec.unl.edu/agedcde/food-science</a:t>
            </a:r>
            <a:r>
              <a:rPr lang="en-US" sz="5400" dirty="0" smtClean="0">
                <a:solidFill>
                  <a:srgbClr val="C00000"/>
                </a:solidFill>
              </a:rPr>
              <a:t>  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974850" y="2835275"/>
            <a:ext cx="16459200" cy="3505199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solidFill>
                  <a:srgbClr val="C00000"/>
                </a:solidFill>
              </a:rPr>
              <a:t>Disclaimer: This Presentation is for Informational Purposes Only</a:t>
            </a:r>
          </a:p>
          <a:p>
            <a:pPr marL="457200" lvl="1" indent="0">
              <a:buNone/>
            </a:pPr>
            <a:r>
              <a:rPr lang="en-US" sz="5400" dirty="0" smtClean="0"/>
              <a:t>Please review the Official Rules for complete contest information.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319506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4917738" cy="509587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Overview of the NE Food Science CDE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291884"/>
            <a:ext cx="16078200" cy="7080044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Changes made for 2017 contest 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Contests better align with National Food Science CDE</a:t>
            </a:r>
            <a:endParaRPr lang="en-US" sz="3600" i="1" dirty="0">
              <a:solidFill>
                <a:srgbClr val="C00000"/>
              </a:solidFill>
            </a:endParaRPr>
          </a:p>
          <a:p>
            <a:pPr marL="1600200" lvl="1" indent="-1143000">
              <a:buAutoNum type="arabicPeriod"/>
            </a:pPr>
            <a:r>
              <a:rPr lang="en-US" sz="5400" dirty="0" smtClean="0"/>
              <a:t>Current Rules and Contest Information on Nebraska Food Science </a:t>
            </a:r>
            <a:r>
              <a:rPr lang="en-US" sz="5400" dirty="0"/>
              <a:t>CDE webpage (</a:t>
            </a:r>
            <a:r>
              <a:rPr lang="en-US" sz="5400" dirty="0">
                <a:hlinkClick r:id="rId3"/>
              </a:rPr>
              <a:t>http://</a:t>
            </a:r>
            <a:r>
              <a:rPr lang="en-US" sz="5400" dirty="0" smtClean="0">
                <a:hlinkClick r:id="rId3"/>
              </a:rPr>
              <a:t>alec.unl.edu/agedcde/food-science</a:t>
            </a:r>
            <a:r>
              <a:rPr lang="en-US" sz="5400" dirty="0" smtClean="0"/>
              <a:t>) 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Updated resources and practice tests also on webpage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1819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4917738" cy="509587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Overview of the NE Food Science CDE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291884"/>
            <a:ext cx="16078200" cy="708004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Individual Activities – (250 points/Individual)*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Objective Test (150 points)</a:t>
            </a:r>
            <a:r>
              <a:rPr lang="en-US" sz="5400" dirty="0" smtClean="0">
                <a:solidFill>
                  <a:srgbClr val="C00000"/>
                </a:solidFill>
              </a:rPr>
              <a:t>*</a:t>
            </a:r>
            <a:r>
              <a:rPr lang="en-US" sz="5400" dirty="0" smtClean="0"/>
              <a:t> 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Food Safety Practicum (50 points)</a:t>
            </a:r>
          </a:p>
          <a:p>
            <a:pPr marL="1600200" lvl="1" indent="-1143000">
              <a:buAutoNum type="arabicPeriod"/>
            </a:pPr>
            <a:r>
              <a:rPr lang="en-US" sz="5400" dirty="0" smtClean="0"/>
              <a:t>Sensory Evaluation Practicum (50 points)</a:t>
            </a:r>
          </a:p>
          <a:p>
            <a:pPr marL="2514600" lvl="3" indent="-1143000">
              <a:buAutoNum type="alphaLcPeriod"/>
            </a:pPr>
            <a:r>
              <a:rPr lang="en-US" sz="5400" dirty="0" smtClean="0"/>
              <a:t>Triangle Test (20 Points)</a:t>
            </a:r>
          </a:p>
          <a:p>
            <a:pPr marL="2514600" lvl="3" indent="-1143000">
              <a:buAutoNum type="alphaLcPeriod"/>
            </a:pPr>
            <a:r>
              <a:rPr lang="en-US" sz="5400" dirty="0" smtClean="0"/>
              <a:t>Aromas (30 points)</a:t>
            </a:r>
          </a:p>
          <a:p>
            <a:pPr marL="228600" lvl="1"/>
            <a:r>
              <a:rPr lang="en-US" sz="5400" dirty="0"/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Team Activities – (400 Points)</a:t>
            </a:r>
          </a:p>
          <a:p>
            <a:pPr lvl="1"/>
            <a:r>
              <a:rPr lang="en-US" sz="5400" dirty="0"/>
              <a:t> </a:t>
            </a:r>
            <a:r>
              <a:rPr lang="en-US" sz="5400" dirty="0" smtClean="0"/>
              <a:t>Product Development Project</a:t>
            </a:r>
          </a:p>
          <a:p>
            <a:pPr marL="457200" lvl="1" indent="0" algn="r">
              <a:buNone/>
            </a:pPr>
            <a:r>
              <a:rPr lang="en-US" sz="3600" i="1" dirty="0" smtClean="0">
                <a:solidFill>
                  <a:srgbClr val="C00000"/>
                </a:solidFill>
              </a:rPr>
              <a:t>* New total points for 2017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256162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3165138" cy="1023645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Participants Must Bring Their Own: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dirty="0" smtClean="0"/>
              <a:t>Two sharpened No. 2 pencils</a:t>
            </a:r>
          </a:p>
          <a:p>
            <a:r>
              <a:rPr lang="en-US" sz="5400" dirty="0" smtClean="0"/>
              <a:t> Non-programmable calculator</a:t>
            </a:r>
          </a:p>
          <a:p>
            <a:r>
              <a:rPr lang="en-US" sz="5400" dirty="0" smtClean="0"/>
              <a:t> Colored pencils recommended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No electronic media allowed including, but not limited to cell phones and cameras</a:t>
            </a:r>
          </a:p>
          <a:p>
            <a:pPr lvl="1"/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9450" y="7712075"/>
            <a:ext cx="18669000" cy="1023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URW Grotesk T" charset="0"/>
                <a:ea typeface="URW Grotesk T" charset="0"/>
                <a:cs typeface="URW Grotesk T" charset="0"/>
              </a:defRPr>
            </a:lvl1pPr>
          </a:lstStyle>
          <a:p>
            <a:r>
              <a:rPr lang="en-US" sz="6000" dirty="0" smtClean="0">
                <a:solidFill>
                  <a:srgbClr val="C00000"/>
                </a:solidFill>
              </a:rPr>
              <a:t>We will not change contest schedule for any participant. If they need to leave early, they forfeit any remaining tests and associated points.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6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0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9050338" cy="1023645"/>
          </a:xfrm>
        </p:spPr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OBJECTIVE TEST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5400" dirty="0" smtClean="0"/>
              <a:t> 50 Multiple Choice Questions @ 3 points each (150 total)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30 minutes to complete</a:t>
            </a:r>
          </a:p>
          <a:p>
            <a:r>
              <a:rPr lang="en-US" sz="5400" dirty="0"/>
              <a:t> </a:t>
            </a:r>
            <a:r>
              <a:rPr lang="en-US" sz="5400" dirty="0" smtClean="0"/>
              <a:t>Recommended Practice Tests:</a:t>
            </a:r>
          </a:p>
          <a:p>
            <a:pPr lvl="1"/>
            <a:r>
              <a:rPr lang="en-US" sz="4800" u="sng" dirty="0">
                <a:hlinkClick r:id="rId3"/>
              </a:rPr>
              <a:t>http://www.iowaffa.com/FoodScience.aspx</a:t>
            </a:r>
            <a:r>
              <a:rPr lang="en-US" sz="4800" dirty="0"/>
              <a:t> </a:t>
            </a:r>
          </a:p>
          <a:p>
            <a:pPr lvl="1"/>
            <a:r>
              <a:rPr lang="en-US" sz="4800" u="sng" dirty="0">
                <a:hlinkClick r:id="rId4"/>
              </a:rPr>
              <a:t>http://www.arkansasffa.org/docs/FFA_CDE_Workbook%20Updated%20Feb%2013.pdf</a:t>
            </a:r>
            <a:endParaRPr lang="en-US" sz="4800" dirty="0"/>
          </a:p>
          <a:p>
            <a:pPr lvl="1"/>
            <a:r>
              <a:rPr lang="en-US" sz="4800" u="sng" dirty="0">
                <a:hlinkClick r:id="rId5"/>
              </a:rPr>
              <a:t>https://quizlet.com/subject/cde-food-science/</a:t>
            </a:r>
            <a:endParaRPr lang="en-US" sz="4800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367317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Safety &amp; Quality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351586"/>
            <a:ext cx="15070138" cy="788489"/>
          </a:xfrm>
        </p:spPr>
        <p:txBody>
          <a:bodyPr/>
          <a:lstStyle/>
          <a:p>
            <a:r>
              <a:rPr lang="en-US" sz="5400" dirty="0" smtClean="0">
                <a:solidFill>
                  <a:srgbClr val="C00000"/>
                </a:solidFill>
              </a:rPr>
              <a:t>FOOD</a:t>
            </a:r>
            <a:r>
              <a:rPr lang="en-US" sz="6000" dirty="0" smtClean="0">
                <a:solidFill>
                  <a:srgbClr val="C00000"/>
                </a:solidFill>
              </a:rPr>
              <a:t> </a:t>
            </a:r>
            <a:r>
              <a:rPr lang="en-US" sz="5400" dirty="0" smtClean="0">
                <a:solidFill>
                  <a:srgbClr val="C00000"/>
                </a:solidFill>
              </a:rPr>
              <a:t>SAFETY &amp; QUALITY PRACTICUM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79650" y="3375231"/>
            <a:ext cx="16078200" cy="6775244"/>
          </a:xfrm>
        </p:spPr>
        <p:txBody>
          <a:bodyPr/>
          <a:lstStyle/>
          <a:p>
            <a:r>
              <a:rPr lang="en-US" sz="5400" dirty="0" smtClean="0"/>
              <a:t> Two Parts:</a:t>
            </a:r>
          </a:p>
          <a:p>
            <a:pPr marL="457200" lvl="1" indent="0">
              <a:buNone/>
            </a:pPr>
            <a:r>
              <a:rPr lang="en-US" sz="4800" dirty="0" smtClean="0"/>
              <a:t>1. Food Safety pictures</a:t>
            </a:r>
          </a:p>
          <a:p>
            <a:pPr lvl="3"/>
            <a:r>
              <a:rPr lang="en-US" sz="4800" dirty="0" smtClean="0"/>
              <a:t> Determine if there is a food safety violation in picture</a:t>
            </a:r>
          </a:p>
          <a:p>
            <a:pPr marL="512763" lvl="2" indent="0">
              <a:buNone/>
            </a:pPr>
            <a:r>
              <a:rPr lang="en-US" sz="4800" dirty="0" smtClean="0"/>
              <a:t>2. New – Customer Inquiry</a:t>
            </a:r>
          </a:p>
          <a:p>
            <a:pPr lvl="3"/>
            <a:r>
              <a:rPr lang="en-US" sz="4800" dirty="0" smtClean="0"/>
              <a:t>Students evaluate consumer complaint letters for actual food safety risks</a:t>
            </a:r>
            <a:r>
              <a:rPr lang="en-US" sz="4800" dirty="0" smtClean="0"/>
              <a:t> </a:t>
            </a:r>
            <a:endParaRPr lang="en-US" sz="4400" dirty="0"/>
          </a:p>
          <a:p>
            <a:pPr marL="228600" lvl="1"/>
            <a:r>
              <a:rPr lang="en-US" sz="5400" dirty="0" smtClean="0"/>
              <a:t> Food </a:t>
            </a:r>
            <a:r>
              <a:rPr lang="en-US" sz="5400" dirty="0"/>
              <a:t>Safety slides + Customer Inquiry Letter @ 5 points each = 50 points for practicum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0"/>
            <a:ext cx="1920875" cy="1920875"/>
          </a:xfrm>
        </p:spPr>
      </p:pic>
    </p:spTree>
    <p:extLst>
      <p:ext uri="{BB962C8B-B14F-4D97-AF65-F5344CB8AC3E}">
        <p14:creationId xmlns:p14="http://schemas.microsoft.com/office/powerpoint/2010/main" val="356574560"/>
      </p:ext>
    </p:extLst>
  </p:cSld>
  <p:clrMapOvr>
    <a:masterClrMapping/>
  </p:clrMapOvr>
</p:sld>
</file>

<file path=ppt/theme/theme1.xml><?xml version="1.0" encoding="utf-8"?>
<a:theme xmlns:a="http://schemas.openxmlformats.org/drawingml/2006/main" name="Branded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C586DFB8-125F-E143-A4FA-968441D3AF96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7945B25C-6370-634E-89DA-279329F6E610}"/>
    </a:ext>
  </a:extLst>
</a:theme>
</file>

<file path=ppt/theme/theme3.xml><?xml version="1.0" encoding="utf-8"?>
<a:theme xmlns:a="http://schemas.openxmlformats.org/drawingml/2006/main" name="Branded 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3D4E8436-B2BA-384E-8CC0-1FCC5ED35355}"/>
    </a:ext>
  </a:extLst>
</a:theme>
</file>

<file path=ppt/theme/theme4.xml><?xml version="1.0" encoding="utf-8"?>
<a:theme xmlns:a="http://schemas.openxmlformats.org/drawingml/2006/main" name="Sub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BA5F92C2-8A8A-9F42-AD70-47FE4F4E2076}"/>
    </a:ext>
  </a:extLst>
</a:theme>
</file>

<file path=ppt/theme/theme5.xml><?xml version="1.0" encoding="utf-8"?>
<a:theme xmlns:a="http://schemas.openxmlformats.org/drawingml/2006/main" name="Objec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F8BE712-EFD1-1C4A-AC2E-44954CEB48A0}" vid="{679F671C-F758-1F40-9892-B467DFB8E75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1505.028 Toolbox PPT Template 4</Template>
  <TotalTime>7900</TotalTime>
  <Words>1296</Words>
  <Application>Microsoft Office PowerPoint</Application>
  <PresentationFormat>Custom</PresentationFormat>
  <Paragraphs>194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Calibri</vt:lpstr>
      <vt:lpstr>Gotham SSm A</vt:lpstr>
      <vt:lpstr>URW Grotesk Light</vt:lpstr>
      <vt:lpstr>URW Grotesk T</vt:lpstr>
      <vt:lpstr>URW Grotesk T Bold Condensed</vt:lpstr>
      <vt:lpstr>URW Grotesk T Light Condensed</vt:lpstr>
      <vt:lpstr>URWGroteskConLig</vt:lpstr>
      <vt:lpstr>Branded Title Slide</vt:lpstr>
      <vt:lpstr>Title Slide</vt:lpstr>
      <vt:lpstr>Branded Subtitle</vt:lpstr>
      <vt:lpstr>Subtitle</vt:lpstr>
      <vt:lpstr>Objects</vt:lpstr>
      <vt:lpstr>Food Science CDE Training</vt:lpstr>
      <vt:lpstr>Overview of the Food Science Contest</vt:lpstr>
      <vt:lpstr>Overview of the NE Food Science CDE</vt:lpstr>
      <vt:lpstr>Overview of the NE Food Science CDE</vt:lpstr>
      <vt:lpstr>Participants Must Bring Their Own:</vt:lpstr>
      <vt:lpstr>Objective Test</vt:lpstr>
      <vt:lpstr>OBJECTIVE TEST</vt:lpstr>
      <vt:lpstr>Food Safety &amp; Quality Test</vt:lpstr>
      <vt:lpstr>FOOD SAFETY &amp; QUALITY PRACTICUM</vt:lpstr>
      <vt:lpstr>FOOD SAFETY &amp; QUALITY PRACTICUM</vt:lpstr>
      <vt:lpstr>FOOD SAFETY &amp; QUALITY PRACTICUM</vt:lpstr>
      <vt:lpstr>FOOD SAFETY &amp; QUALITY PRACTICUM</vt:lpstr>
      <vt:lpstr>Sensory Evaluation Practicum</vt:lpstr>
      <vt:lpstr>Sensory Evaluation Practicum</vt:lpstr>
      <vt:lpstr>Sensory Evaluation Practicum</vt:lpstr>
      <vt:lpstr>Sensory Evaluation Practicum</vt:lpstr>
      <vt:lpstr>Team Product Development Competition</vt:lpstr>
      <vt:lpstr>Reminder – Participants Must Bring Their Own:</vt:lpstr>
      <vt:lpstr>TEAM PRODUCT DEVELOPMENT</vt:lpstr>
      <vt:lpstr>TEAM PRODUCT DEVELOPMENT</vt:lpstr>
      <vt:lpstr>TEAM PRODUCT DEVELOPMENT</vt:lpstr>
      <vt:lpstr>TEAM PRODUCT DEVELOPMENT</vt:lpstr>
      <vt:lpstr>TEAM PRODUCT DEVELOPMENT</vt:lpstr>
      <vt:lpstr>Review</vt:lpstr>
      <vt:lpstr>Overview of the CDE</vt:lpstr>
      <vt:lpstr>Participants Must Bring Their Own:</vt:lpstr>
      <vt:lpstr>Official Rules Available Online: http://alec.unl.edu/agedcde/food-science  </vt:lpstr>
      <vt:lpstr>Thank You!</vt:lpstr>
    </vt:vector>
  </TitlesOfParts>
  <Company>University of Nebraska-Lincoln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Roberts</dc:creator>
  <cp:lastModifiedBy>Sara Roberts</cp:lastModifiedBy>
  <cp:revision>99</cp:revision>
  <cp:lastPrinted>2017-01-10T19:27:15Z</cp:lastPrinted>
  <dcterms:created xsi:type="dcterms:W3CDTF">2016-11-10T20:58:58Z</dcterms:created>
  <dcterms:modified xsi:type="dcterms:W3CDTF">2017-01-25T18:24:45Z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2015-09-10T00:00:00Z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2015-09-10T00:00:00Z</vt:filetime>
  </property>
</Properties>
</file>